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E6B8-8D68-46B7-A405-C2FA8B2D7DE4}" type="datetimeFigureOut">
              <a:rPr lang="ar-IQ" smtClean="0"/>
              <a:t>05/07/1443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C80EC-8076-46B1-A888-61B30A44930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E6B8-8D68-46B7-A405-C2FA8B2D7DE4}" type="datetimeFigureOut">
              <a:rPr lang="ar-IQ" smtClean="0"/>
              <a:t>05/07/1443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C80EC-8076-46B1-A888-61B30A44930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E6B8-8D68-46B7-A405-C2FA8B2D7DE4}" type="datetimeFigureOut">
              <a:rPr lang="ar-IQ" smtClean="0"/>
              <a:t>05/07/1443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C80EC-8076-46B1-A888-61B30A449309}" type="slidenum">
              <a:rPr lang="ar-IQ" smtClean="0"/>
              <a:t>‹#›</a:t>
            </a:fld>
            <a:endParaRPr lang="ar-IQ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E6B8-8D68-46B7-A405-C2FA8B2D7DE4}" type="datetimeFigureOut">
              <a:rPr lang="ar-IQ" smtClean="0"/>
              <a:t>05/07/1443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C80EC-8076-46B1-A888-61B30A449309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E6B8-8D68-46B7-A405-C2FA8B2D7DE4}" type="datetimeFigureOut">
              <a:rPr lang="ar-IQ" smtClean="0"/>
              <a:t>05/07/1443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C80EC-8076-46B1-A888-61B30A44930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E6B8-8D68-46B7-A405-C2FA8B2D7DE4}" type="datetimeFigureOut">
              <a:rPr lang="ar-IQ" smtClean="0"/>
              <a:t>05/07/1443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C80EC-8076-46B1-A888-61B30A449309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E6B8-8D68-46B7-A405-C2FA8B2D7DE4}" type="datetimeFigureOut">
              <a:rPr lang="ar-IQ" smtClean="0"/>
              <a:t>05/07/1443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C80EC-8076-46B1-A888-61B30A44930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E6B8-8D68-46B7-A405-C2FA8B2D7DE4}" type="datetimeFigureOut">
              <a:rPr lang="ar-IQ" smtClean="0"/>
              <a:t>05/07/1443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C80EC-8076-46B1-A888-61B30A44930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E6B8-8D68-46B7-A405-C2FA8B2D7DE4}" type="datetimeFigureOut">
              <a:rPr lang="ar-IQ" smtClean="0"/>
              <a:t>05/07/1443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C80EC-8076-46B1-A888-61B30A44930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E6B8-8D68-46B7-A405-C2FA8B2D7DE4}" type="datetimeFigureOut">
              <a:rPr lang="ar-IQ" smtClean="0"/>
              <a:t>05/07/1443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C80EC-8076-46B1-A888-61B30A449309}" type="slidenum">
              <a:rPr lang="ar-IQ" smtClean="0"/>
              <a:t>‹#›</a:t>
            </a:fld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E6B8-8D68-46B7-A405-C2FA8B2D7DE4}" type="datetimeFigureOut">
              <a:rPr lang="ar-IQ" smtClean="0"/>
              <a:t>05/07/1443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C80EC-8076-46B1-A888-61B30A449309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F7FE6B8-8D68-46B7-A405-C2FA8B2D7DE4}" type="datetimeFigureOut">
              <a:rPr lang="ar-IQ" smtClean="0"/>
              <a:t>05/07/1443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E3C80EC-8076-46B1-A888-61B30A449309}" type="slidenum">
              <a:rPr lang="ar-IQ" smtClean="0"/>
              <a:t>‹#›</a:t>
            </a:fld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1039018"/>
            <a:ext cx="7772400" cy="3195787"/>
          </a:xfrm>
        </p:spPr>
        <p:txBody>
          <a:bodyPr>
            <a:normAutofit fontScale="90000"/>
          </a:bodyPr>
          <a:lstStyle/>
          <a:p>
            <a:br>
              <a:rPr lang="en-US" sz="8000" b="1" u="sng" dirty="0">
                <a:solidFill>
                  <a:schemeClr val="tx2"/>
                </a:solidFill>
              </a:rPr>
            </a:br>
            <a:br>
              <a:rPr lang="en-US" sz="8000" b="1" u="sng" dirty="0">
                <a:solidFill>
                  <a:schemeClr val="tx2"/>
                </a:solidFill>
              </a:rPr>
            </a:br>
            <a:br>
              <a:rPr lang="en-US" sz="8000" b="1" u="sng" dirty="0">
                <a:solidFill>
                  <a:schemeClr val="tx2"/>
                </a:solidFill>
              </a:rPr>
            </a:br>
            <a:br>
              <a:rPr lang="en-US" sz="8000" b="1" u="sng" dirty="0">
                <a:solidFill>
                  <a:schemeClr val="tx2"/>
                </a:solidFill>
              </a:rPr>
            </a:br>
            <a:r>
              <a:rPr lang="en-US" sz="8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Fishery Waste Management</a:t>
            </a:r>
            <a:br>
              <a:rPr lang="ar-IQ" sz="8000" b="1" dirty="0">
                <a:solidFill>
                  <a:schemeClr val="tx2"/>
                </a:solidFill>
              </a:rPr>
            </a:br>
            <a:br>
              <a:rPr lang="ar-IQ" b="1" dirty="0">
                <a:solidFill>
                  <a:schemeClr val="tx2"/>
                </a:solidFill>
              </a:rPr>
            </a:br>
            <a:endParaRPr lang="ar-IQ" sz="3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6400800" cy="147320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Advanced Course For Postgraduate Students</a:t>
            </a:r>
          </a:p>
          <a:p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2021-2022</a:t>
            </a:r>
            <a:endParaRPr lang="ar-IQ" sz="2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7277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>
            <a:extLst>
              <a:ext uri="{FF2B5EF4-FFF2-40B4-BE49-F238E27FC236}">
                <a16:creationId xmlns:a16="http://schemas.microsoft.com/office/drawing/2014/main" id="{6C06770D-BCBB-43C0-81C9-D7047F5AE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/>
          <a:lstStyle/>
          <a:p>
            <a:pPr algn="just" rtl="0"/>
            <a:r>
              <a:rPr lang="en-US" b="1" dirty="0"/>
              <a:t>Fish wastes may contain a variety of important nutrients such as proteins, lipids and other components which could be used in expanded aquaculture as feedstuffs. </a:t>
            </a:r>
          </a:p>
          <a:p>
            <a:pPr algn="just" rtl="0"/>
            <a:r>
              <a:rPr lang="en-US" b="1" dirty="0"/>
              <a:t>Many other components of fish wastes like omega 3 PUFA could be used in human nutrition as well as many pharmaceutical and cosmetic industries.</a:t>
            </a:r>
          </a:p>
          <a:p>
            <a:pPr algn="just" rtl="0"/>
            <a:r>
              <a:rPr lang="en-US" b="1" dirty="0"/>
              <a:t>Recycling of fish wastes could be economically </a:t>
            </a:r>
            <a:r>
              <a:rPr lang="en-US" b="1" dirty="0" err="1"/>
              <a:t>profitabl</a:t>
            </a:r>
            <a:r>
              <a:rPr lang="en-US" b="1" dirty="0"/>
              <a:t> as well as eco- friendly activity.</a:t>
            </a:r>
          </a:p>
        </p:txBody>
      </p:sp>
      <p:sp>
        <p:nvSpPr>
          <p:cNvPr id="3" name="عنوان 2">
            <a:extLst>
              <a:ext uri="{FF2B5EF4-FFF2-40B4-BE49-F238E27FC236}">
                <a16:creationId xmlns:a16="http://schemas.microsoft.com/office/drawing/2014/main" id="{BB65594E-714F-4787-A9E0-817487DAE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 Importance of Fish Wastes</a:t>
            </a:r>
          </a:p>
        </p:txBody>
      </p:sp>
    </p:spTree>
    <p:extLst>
      <p:ext uri="{BB962C8B-B14F-4D97-AF65-F5344CB8AC3E}">
        <p14:creationId xmlns:p14="http://schemas.microsoft.com/office/powerpoint/2010/main" val="4266633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>
            <a:extLst>
              <a:ext uri="{FF2B5EF4-FFF2-40B4-BE49-F238E27FC236}">
                <a16:creationId xmlns:a16="http://schemas.microsoft.com/office/drawing/2014/main" id="{4A9B1E26-CA37-4D91-BE7C-B7CD95140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Fish Oil and Crab Chitosan</a:t>
            </a:r>
          </a:p>
        </p:txBody>
      </p:sp>
      <p:pic>
        <p:nvPicPr>
          <p:cNvPr id="4098" name="Picture 2" descr="Fish oil: friend or foe? - Harvard Health">
            <a:extLst>
              <a:ext uri="{FF2B5EF4-FFF2-40B4-BE49-F238E27FC236}">
                <a16:creationId xmlns:a16="http://schemas.microsoft.com/office/drawing/2014/main" id="{896214C9-3E42-4B33-855A-A6151E391EB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32647" y="2168751"/>
            <a:ext cx="4718263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Buy TIENS Chitosan Capsule Immunomodulatory Healthy 100capsules/bottle  (TIENS Direct Supply) Original Online in Taiwan. B095XDY63F">
            <a:extLst>
              <a:ext uri="{FF2B5EF4-FFF2-40B4-BE49-F238E27FC236}">
                <a16:creationId xmlns:a16="http://schemas.microsoft.com/office/drawing/2014/main" id="{DD9D7B97-2101-4E7F-9295-51A9A52605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823"/>
          <a:stretch/>
        </p:blipFill>
        <p:spPr bwMode="auto">
          <a:xfrm>
            <a:off x="4675549" y="1591056"/>
            <a:ext cx="3258616" cy="5266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8730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4713387"/>
          </a:xfrm>
        </p:spPr>
        <p:txBody>
          <a:bodyPr/>
          <a:lstStyle/>
          <a:p>
            <a:pPr algn="ctr" rtl="0">
              <a:buFontTx/>
              <a:buChar char="-"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Important Definitions:</a:t>
            </a:r>
          </a:p>
          <a:p>
            <a:pPr algn="ctr" rtl="0">
              <a:buFontTx/>
              <a:buChar char="-"/>
            </a:pP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 rtl="0">
              <a:buFontTx/>
              <a:buChar char="-"/>
            </a:pP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Fishery VS Fish</a:t>
            </a:r>
          </a:p>
          <a:p>
            <a:pPr algn="just" rtl="0">
              <a:buFontTx/>
              <a:buChar char="-"/>
            </a:pP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 rtl="0"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Fishery (PL. Fisheries): A place or geographical location where fish and other aquatic organisms are caught, cultured or handled. </a:t>
            </a:r>
          </a:p>
          <a:p>
            <a:pPr marL="0" indent="0" algn="just" rtl="0">
              <a:buNone/>
            </a:pP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 rtl="0"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Fish: The known aquatic animals.</a:t>
            </a:r>
            <a:endParaRPr lang="ar-IQ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FontTx/>
              <a:buChar char="-"/>
            </a:pPr>
            <a:endParaRPr lang="ar-IQ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FontTx/>
              <a:buChar char="-"/>
            </a:pPr>
            <a:endParaRPr lang="ar-IQ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Font typeface="Courier New" panose="02070309020205020404" pitchFamily="49" charset="0"/>
              <a:buChar char="o"/>
            </a:pPr>
            <a:endParaRPr lang="ar-IQ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ar-IQ" sz="72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134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Marine Fisheries of Iraq</a:t>
            </a:r>
            <a:endParaRPr lang="ar-IQ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4BC0EFA-AF25-4553-A0C9-0BE626CBFCE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1566668"/>
            <a:ext cx="7992888" cy="4886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819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95536" y="1556792"/>
            <a:ext cx="8208912" cy="4713387"/>
          </a:xfrm>
        </p:spPr>
        <p:txBody>
          <a:bodyPr>
            <a:noAutofit/>
          </a:bodyPr>
          <a:lstStyle/>
          <a:p>
            <a:pPr marL="0" indent="0" algn="just" rtl="0">
              <a:buNone/>
            </a:pPr>
            <a:r>
              <a:rPr lang="en-US" b="1" u="sng" dirty="0">
                <a:solidFill>
                  <a:srgbClr val="202124"/>
                </a:solidFill>
                <a:latin typeface="arial" panose="020B0604020202020204" pitchFamily="34" charset="0"/>
              </a:rPr>
              <a:t>Fisheries wastes </a:t>
            </a:r>
            <a:r>
              <a:rPr lang="en-US" b="1" dirty="0">
                <a:solidFill>
                  <a:srgbClr val="202124"/>
                </a:solidFill>
                <a:latin typeface="arial" panose="020B0604020202020204" pitchFamily="34" charset="0"/>
              </a:rPr>
              <a:t>i</a:t>
            </a:r>
            <a:r>
              <a:rPr lang="en-US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nclude many fish species or by-catch products having no or low commercial value, undersized or damaged commercial species as well as species of commercial value but not caught in sufficient amounts to warrant sale.</a:t>
            </a:r>
          </a:p>
          <a:p>
            <a:pPr marL="0" indent="0" algn="just" rtl="0">
              <a:buNone/>
            </a:pPr>
            <a:endParaRPr lang="en-US" b="1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pPr marL="0" indent="0" algn="just" rtl="0">
              <a:buNone/>
            </a:pPr>
            <a:r>
              <a:rPr lang="en-US" b="1" u="sng" dirty="0">
                <a:solidFill>
                  <a:srgbClr val="202124"/>
                </a:solidFill>
                <a:latin typeface="arial" panose="020B0604020202020204" pitchFamily="34" charset="0"/>
              </a:rPr>
              <a:t>Fish wastes </a:t>
            </a:r>
            <a:r>
              <a:rPr lang="en-US" b="1" i="0" dirty="0">
                <a:solidFill>
                  <a:srgbClr val="1B1B1B"/>
                </a:solidFill>
                <a:effectLst/>
                <a:latin typeface="Source Sans Pro Web"/>
              </a:rPr>
              <a:t>may include, but is not limited to, particles of flesh, skin, bones, entrails, shells or liquid stick water.</a:t>
            </a:r>
            <a:endParaRPr lang="ar-IQ" b="1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Fisheries VS Fish Wastes</a:t>
            </a:r>
            <a:endParaRPr lang="ar-IQ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7221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Fisheries VS Fish Wastes</a:t>
            </a:r>
            <a:endParaRPr lang="ar-IQ" sz="5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A surprising use of fish waste | NIWA">
            <a:extLst>
              <a:ext uri="{FF2B5EF4-FFF2-40B4-BE49-F238E27FC236}">
                <a16:creationId xmlns:a16="http://schemas.microsoft.com/office/drawing/2014/main" id="{3F958856-B47F-46CD-A307-0AE34A488FD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43087"/>
            <a:ext cx="4032448" cy="463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ish Waste Including Heads Tails And Bones In A Bucket At A Fishmonger  Stock Photo - Download Image Now - iStock">
            <a:extLst>
              <a:ext uri="{FF2B5EF4-FFF2-40B4-BE49-F238E27FC236}">
                <a16:creationId xmlns:a16="http://schemas.microsoft.com/office/drawing/2014/main" id="{1761B97B-485E-41D0-80F5-AB77207D73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843087"/>
            <a:ext cx="3816424" cy="463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7797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3564E70-8E14-4A37-BDB9-947732724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4713387"/>
          </a:xfrm>
        </p:spPr>
        <p:txBody>
          <a:bodyPr>
            <a:normAutofit lnSpcReduction="10000"/>
          </a:bodyPr>
          <a:lstStyle/>
          <a:p>
            <a:pPr algn="just" rtl="0"/>
            <a:r>
              <a:rPr lang="en-US" b="1" dirty="0"/>
              <a:t>Waste management is defined as the actions or methods of monitoring, allocation, collection, transport, processing and recycling or disposal of waste materials.</a:t>
            </a:r>
          </a:p>
          <a:p>
            <a:pPr algn="just" rtl="0"/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Waste recycling (or disposal) </a:t>
            </a:r>
            <a:r>
              <a:rPr lang="en-US" b="1" i="0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is to pass a substance through a system that enables that substance to be reused. </a:t>
            </a:r>
          </a:p>
          <a:p>
            <a:pPr algn="just" rtl="0"/>
            <a:r>
              <a:rPr lang="en-US" b="1" i="0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It involves the collection of waste materials and the separation and clean-up of those materials. Recycling waste means that fewer new products and consumables need to be produced, saving raw materials and reducing energy consumption.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Waste Management</a:t>
            </a:r>
            <a:endParaRPr lang="ar-IQ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5503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Recycling fish wastes into fertilizers</a:t>
            </a:r>
            <a:endParaRPr lang="ar-IQ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Fish and fish waste-based fertilizers in organic farming – With status in  Norway: A review - ScienceDirect">
            <a:extLst>
              <a:ext uri="{FF2B5EF4-FFF2-40B4-BE49-F238E27FC236}">
                <a16:creationId xmlns:a16="http://schemas.microsoft.com/office/drawing/2014/main" id="{523763A8-6890-4E3E-9193-15D354AAC7E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91056"/>
            <a:ext cx="8147248" cy="4862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767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4713387"/>
          </a:xfrm>
        </p:spPr>
        <p:txBody>
          <a:bodyPr>
            <a:noAutofit/>
          </a:bodyPr>
          <a:lstStyle/>
          <a:p>
            <a:pPr algn="l"/>
            <a:endParaRPr lang="en-US" sz="2400" b="0" i="0" dirty="0">
              <a:solidFill>
                <a:srgbClr val="1B1B1B"/>
              </a:solidFill>
              <a:effectLst/>
              <a:latin typeface="Source Sans Pro Web"/>
            </a:endParaRPr>
          </a:p>
          <a:p>
            <a:pPr algn="just" rtl="0"/>
            <a:r>
              <a:rPr lang="en-US" sz="2400" b="1" i="0" dirty="0">
                <a:solidFill>
                  <a:srgbClr val="1B1B1B"/>
                </a:solidFill>
                <a:effectLst/>
                <a:latin typeface="Source Sans Pro Web"/>
              </a:rPr>
              <a:t>Fish wastes degrade rapidly in warm temperatures. If not appropriately stored or managed, fish wastes create aesthetic problems and strong odors as a result of bacterial decomposition. The organic components of the waste have a high biological oxygen demand and, if not managed properly, high oxygen demand poses environmental and health problems. </a:t>
            </a:r>
            <a:endParaRPr lang="ar-IQ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of Fish Wastes</a:t>
            </a:r>
            <a:endParaRPr lang="ar-IQ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1369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>
            <a:extLst>
              <a:ext uri="{FF2B5EF4-FFF2-40B4-BE49-F238E27FC236}">
                <a16:creationId xmlns:a16="http://schemas.microsoft.com/office/drawing/2014/main" id="{A8C78E3D-2C54-4711-90E3-BF9CA8E58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1591056"/>
            <a:ext cx="7408333" cy="4535107"/>
          </a:xfrm>
        </p:spPr>
        <p:txBody>
          <a:bodyPr/>
          <a:lstStyle/>
          <a:p>
            <a:pPr marL="0" indent="0" algn="just" rtl="0">
              <a:buNone/>
            </a:pPr>
            <a:r>
              <a:rPr lang="en-US" sz="2400" b="1" i="0" dirty="0">
                <a:solidFill>
                  <a:srgbClr val="1B1B1B"/>
                </a:solidFill>
                <a:effectLst/>
                <a:latin typeface="Source Sans Pro Web"/>
              </a:rPr>
              <a:t>Some fish wastes are transported for disposal at natural water bodies. Environmental concerns associated with disposal of fish wastes into water bodies include:</a:t>
            </a:r>
          </a:p>
          <a:p>
            <a:pPr marL="0" indent="0" algn="just" rtl="0">
              <a:buNone/>
            </a:pPr>
            <a:r>
              <a:rPr lang="en-US" sz="2400" b="1" i="0" dirty="0">
                <a:solidFill>
                  <a:srgbClr val="1B1B1B"/>
                </a:solidFill>
                <a:effectLst/>
                <a:latin typeface="Source Sans Pro Web"/>
              </a:rPr>
              <a:t>1- reduced oxygen levels in the water especially at the bottom;</a:t>
            </a:r>
          </a:p>
          <a:p>
            <a:pPr marL="0" indent="0" algn="just" rtl="0">
              <a:buNone/>
            </a:pPr>
            <a:r>
              <a:rPr lang="en-US" sz="2400" b="1" i="0" dirty="0">
                <a:solidFill>
                  <a:srgbClr val="1B1B1B"/>
                </a:solidFill>
                <a:effectLst/>
                <a:latin typeface="Source Sans Pro Web"/>
              </a:rPr>
              <a:t>2- burial or smothering of living organisms; and</a:t>
            </a:r>
          </a:p>
          <a:p>
            <a:pPr marL="0" indent="0" algn="just" rtl="0">
              <a:buNone/>
            </a:pPr>
            <a:r>
              <a:rPr lang="en-US" sz="2400" b="1" i="0" dirty="0">
                <a:solidFill>
                  <a:srgbClr val="1B1B1B"/>
                </a:solidFill>
                <a:effectLst/>
                <a:latin typeface="Source Sans Pro Web"/>
              </a:rPr>
              <a:t>3- introduction of disease or non-native and invasive species to the aquatic ecosystem.</a:t>
            </a:r>
          </a:p>
          <a:p>
            <a:pPr marL="0" indent="0" algn="just" rtl="0">
              <a:buNone/>
            </a:pPr>
            <a:endParaRPr lang="en-US" b="1" dirty="0"/>
          </a:p>
        </p:txBody>
      </p:sp>
      <p:sp>
        <p:nvSpPr>
          <p:cNvPr id="3" name="عنوان 2">
            <a:extLst>
              <a:ext uri="{FF2B5EF4-FFF2-40B4-BE49-F238E27FC236}">
                <a16:creationId xmlns:a16="http://schemas.microsoft.com/office/drawing/2014/main" id="{D9C7DF4E-9775-4359-9FFD-289D98826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Environmental Risks of Fish Wastes</a:t>
            </a:r>
          </a:p>
        </p:txBody>
      </p:sp>
    </p:spTree>
    <p:extLst>
      <p:ext uri="{BB962C8B-B14F-4D97-AF65-F5344CB8AC3E}">
        <p14:creationId xmlns:p14="http://schemas.microsoft.com/office/powerpoint/2010/main" val="14087915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شكل موجة">
  <a:themeElements>
    <a:clrScheme name="شكل موجة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شكل موجة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شكل موجة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5639022</TotalTime>
  <Words>428</Words>
  <Application>Microsoft Office PowerPoint</Application>
  <PresentationFormat>عرض على الشاشة (4:3)</PresentationFormat>
  <Paragraphs>36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7" baseType="lpstr">
      <vt:lpstr>Arial</vt:lpstr>
      <vt:lpstr>Candara</vt:lpstr>
      <vt:lpstr>Courier New</vt:lpstr>
      <vt:lpstr>Source Sans Pro Web</vt:lpstr>
      <vt:lpstr>Symbol</vt:lpstr>
      <vt:lpstr>شكل موجة</vt:lpstr>
      <vt:lpstr>    Fishery Waste Management  </vt:lpstr>
      <vt:lpstr>Introduction</vt:lpstr>
      <vt:lpstr>Marine Fisheries of Iraq</vt:lpstr>
      <vt:lpstr>Fisheries VS Fish Wastes</vt:lpstr>
      <vt:lpstr>Fisheries VS Fish Wastes</vt:lpstr>
      <vt:lpstr>Waste Management</vt:lpstr>
      <vt:lpstr>Recycling fish wastes into fertilizers</vt:lpstr>
      <vt:lpstr>Problem of Fish Wastes</vt:lpstr>
      <vt:lpstr>Environmental Risks of Fish Wastes</vt:lpstr>
      <vt:lpstr>Economic Importance of Fish Wastes</vt:lpstr>
      <vt:lpstr>Fish Oil and Crab Chitosan</vt:lpstr>
    </vt:vector>
  </TitlesOfParts>
  <Company>Enjoy My Fine Releases.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أسماك الزينة  أ.م.د. صلاح مهدي نجم</dc:title>
  <dc:creator>DR.Salah M. Najim</dc:creator>
  <cp:lastModifiedBy>Dr. Salah M. Najim</cp:lastModifiedBy>
  <cp:revision>21</cp:revision>
  <dcterms:created xsi:type="dcterms:W3CDTF">2009-08-19T21:04:44Z</dcterms:created>
  <dcterms:modified xsi:type="dcterms:W3CDTF">2022-02-06T19:35:36Z</dcterms:modified>
</cp:coreProperties>
</file>